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pen Sauce" panose="020B0604020202020204" charset="0"/>
      <p:regular r:id="rId21"/>
    </p:embeddedFont>
    <p:embeddedFont>
      <p:font typeface="Open Sauce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94622" autoAdjust="0"/>
  </p:normalViewPr>
  <p:slideViewPr>
    <p:cSldViewPr>
      <p:cViewPr varScale="1">
        <p:scale>
          <a:sx n="53" d="100"/>
          <a:sy n="53" d="100"/>
        </p:scale>
        <p:origin x="72" y="35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r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ink.springer.com/article/10.1007/s12571-023-01365-5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fvanrenterghem/2642318538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.ndsu.edu/gifsia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yjoinery.com/benefits-of-using-drones-in-agriculture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43621-024-00447-4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.ndsu.edu/gifsia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frontiersin.org/articles/10.3389/fsufs.2021.564900/full" TargetMode="Externa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nut.2023.1035591/ful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ruralindiaonline.org/ml/library/resource/the-state-of-food-security-and-nutrition-in-the-world-2024-financing-to-end-hunger-food-insecurity-and-malnutrition-in-all-its-forms/" TargetMode="Externa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sufs.2021.618092/ful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sufs.2021.618092/ful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sufs.2020.617009/full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jesuit.com/the-world-food-day-2012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 flipV="1">
            <a:off x="0" y="6736139"/>
            <a:ext cx="5426039" cy="0"/>
          </a:xfrm>
          <a:prstGeom prst="line">
            <a:avLst/>
          </a:prstGeom>
          <a:ln w="38100" cap="flat">
            <a:solidFill>
              <a:srgbClr val="A2A45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028700" y="2144555"/>
            <a:ext cx="13766499" cy="246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6"/>
              </a:lnSpc>
            </a:pPr>
            <a:r>
              <a:rPr lang="en-US" sz="6396" b="1" spc="-127" dirty="0">
                <a:solidFill>
                  <a:srgbClr val="A2A45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Impact of </a:t>
            </a:r>
          </a:p>
          <a:p>
            <a:pPr algn="l">
              <a:lnSpc>
                <a:spcPts val="6396"/>
              </a:lnSpc>
            </a:pPr>
            <a:r>
              <a:rPr lang="en-US" sz="6396" b="1" spc="-127" dirty="0">
                <a:solidFill>
                  <a:srgbClr val="A2A45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Climate Change </a:t>
            </a:r>
          </a:p>
          <a:p>
            <a:pPr marL="0" lvl="0" indent="0" algn="l">
              <a:lnSpc>
                <a:spcPts val="6396"/>
              </a:lnSpc>
            </a:pPr>
            <a:r>
              <a:rPr lang="en-US" sz="6396" b="1" spc="-127" dirty="0">
                <a:solidFill>
                  <a:srgbClr val="A2A45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on Global Food Security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3863" y="7609147"/>
            <a:ext cx="2205743" cy="378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5"/>
              </a:lnSpc>
            </a:pPr>
            <a:r>
              <a:rPr lang="en-US" sz="2613" spc="-52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Presented by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3863" y="8291706"/>
            <a:ext cx="2205743" cy="378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5"/>
              </a:lnSpc>
            </a:pPr>
            <a:r>
              <a:rPr lang="en-US" sz="2613" spc="-52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Course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3863" y="8879753"/>
            <a:ext cx="2205743" cy="378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5"/>
              </a:lnSpc>
            </a:pPr>
            <a:r>
              <a:rPr lang="en-US" sz="2613" spc="-52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Date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29606" y="7609147"/>
            <a:ext cx="2296434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5"/>
              </a:lnSpc>
            </a:pPr>
            <a:r>
              <a:rPr lang="en-US" sz="2613" b="1" spc="-52">
                <a:solidFill>
                  <a:srgbClr val="62593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GROUP 3 </a:t>
            </a:r>
            <a:endParaRPr lang="en-US" sz="2613" b="1" spc="-52" dirty="0">
              <a:solidFill>
                <a:srgbClr val="625937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129606" y="8291706"/>
            <a:ext cx="2296434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5"/>
              </a:lnSpc>
            </a:pPr>
            <a:r>
              <a:rPr lang="en-US" sz="2613" b="1" spc="-52" dirty="0" err="1">
                <a:solidFill>
                  <a:srgbClr val="62593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Btech</a:t>
            </a:r>
            <a:r>
              <a:rPr lang="en-US" sz="2613" b="1" spc="-52" dirty="0">
                <a:solidFill>
                  <a:srgbClr val="62593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CSE F1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29606" y="8879753"/>
            <a:ext cx="2296434" cy="378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5"/>
              </a:lnSpc>
            </a:pPr>
            <a:r>
              <a:rPr lang="en-US" sz="2613" b="1" spc="-52">
                <a:solidFill>
                  <a:srgbClr val="62593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30-10-2025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797926-C623-48B3-91C6-3C761DE4DA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428" y="6361622"/>
            <a:ext cx="4673251" cy="3201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1069B6-DFA2-4543-9055-29F9717D8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572999" y="6283825"/>
            <a:ext cx="3935787" cy="3279272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3319089" y="4357400"/>
            <a:ext cx="5426039" cy="0"/>
          </a:xfrm>
          <a:prstGeom prst="line">
            <a:avLst/>
          </a:prstGeom>
          <a:ln w="38100" cap="flat">
            <a:solidFill>
              <a:srgbClr val="A2A45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1271300"/>
            <a:ext cx="7916067" cy="4207446"/>
            <a:chOff x="0" y="0"/>
            <a:chExt cx="2084890" cy="11081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84890" cy="1108134"/>
            </a:xfrm>
            <a:custGeom>
              <a:avLst/>
              <a:gdLst/>
              <a:ahLst/>
              <a:cxnLst/>
              <a:rect l="l" t="t" r="r" b="b"/>
              <a:pathLst>
                <a:path w="2084890" h="1108134">
                  <a:moveTo>
                    <a:pt x="0" y="0"/>
                  </a:moveTo>
                  <a:lnTo>
                    <a:pt x="2084890" y="0"/>
                  </a:lnTo>
                  <a:lnTo>
                    <a:pt x="2084890" y="1108134"/>
                  </a:lnTo>
                  <a:lnTo>
                    <a:pt x="0" y="1108134"/>
                  </a:lnTo>
                  <a:close/>
                </a:path>
              </a:pathLst>
            </a:custGeom>
            <a:solidFill>
              <a:srgbClr val="62593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2084890" cy="1089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7400925"/>
            <a:ext cx="12683008" cy="1901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Africa: Severe droughts have led to famine.</a:t>
            </a: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endParaRPr lang="en-US" sz="2499" spc="-49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India: Unpredictable monsoon affects rice and wheat production.</a:t>
            </a: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endParaRPr lang="en-US" sz="2499" spc="-49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342900" lvl="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Australia: Bushfires affect farmland and livestock.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016868"/>
            <a:ext cx="7916067" cy="68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06"/>
              </a:lnSpc>
            </a:pPr>
            <a:r>
              <a:rPr lang="en-US" sz="5206" b="1" spc="-104" dirty="0">
                <a:solidFill>
                  <a:srgbClr val="A2A45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Case Studies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7A67A6-B175-4403-911F-9FF9498DA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4400" y="1096842"/>
            <a:ext cx="9753600" cy="4535549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9691" y="5661853"/>
            <a:ext cx="8530105" cy="3824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Climate-smart agriculture (CSA)</a:t>
            </a: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endParaRPr lang="en-US" sz="2499" spc="-49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Drought-resistant and flood-resistant crops</a:t>
            </a: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endParaRPr lang="en-US" sz="2499" spc="-49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Efficient irrigation systems</a:t>
            </a: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endParaRPr lang="en-US" sz="2499" spc="-49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Crop diversification</a:t>
            </a: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endParaRPr lang="en-US" sz="2499" spc="-49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Early warning systems for extreme weather</a:t>
            </a:r>
          </a:p>
          <a:p>
            <a:pPr algn="l">
              <a:lnSpc>
                <a:spcPts val="2999"/>
              </a:lnSpc>
            </a:pPr>
            <a:endParaRPr lang="en-US" sz="2499" spc="-49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49691" y="2990816"/>
            <a:ext cx="7485409" cy="1341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06"/>
              </a:lnSpc>
            </a:pPr>
            <a:r>
              <a:rPr lang="en-US" sz="5206" b="1" spc="-104" dirty="0">
                <a:solidFill>
                  <a:srgbClr val="A2A45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Solutions to Combat Food Insecurity</a:t>
            </a:r>
          </a:p>
        </p:txBody>
      </p:sp>
      <p:sp>
        <p:nvSpPr>
          <p:cNvPr id="4" name="AutoShape 4"/>
          <p:cNvSpPr/>
          <p:nvPr/>
        </p:nvSpPr>
        <p:spPr>
          <a:xfrm>
            <a:off x="1049691" y="5033462"/>
            <a:ext cx="6699195" cy="19050"/>
          </a:xfrm>
          <a:prstGeom prst="line">
            <a:avLst/>
          </a:prstGeom>
          <a:ln w="38100" cap="flat">
            <a:solidFill>
              <a:srgbClr val="A2A45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8514109" y="2137884"/>
            <a:ext cx="8724200" cy="5718826"/>
            <a:chOff x="0" y="0"/>
            <a:chExt cx="2297732" cy="15061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97732" cy="1506193"/>
            </a:xfrm>
            <a:custGeom>
              <a:avLst/>
              <a:gdLst/>
              <a:ahLst/>
              <a:cxnLst/>
              <a:rect l="l" t="t" r="r" b="b"/>
              <a:pathLst>
                <a:path w="2297732" h="1506193">
                  <a:moveTo>
                    <a:pt x="0" y="0"/>
                  </a:moveTo>
                  <a:lnTo>
                    <a:pt x="2297732" y="0"/>
                  </a:lnTo>
                  <a:lnTo>
                    <a:pt x="2297732" y="1506193"/>
                  </a:lnTo>
                  <a:lnTo>
                    <a:pt x="0" y="1506193"/>
                  </a:lnTo>
                  <a:close/>
                </a:path>
              </a:pathLst>
            </a:custGeom>
            <a:solidFill>
              <a:srgbClr val="62593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2297732" cy="14871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5"/>
                </a:lnSpc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8F6716-8D8D-46A1-8A16-EDAEBE9B6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43352" y="1788139"/>
            <a:ext cx="8919397" cy="6187483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793025"/>
            <a:ext cx="16230600" cy="0"/>
          </a:xfrm>
          <a:prstGeom prst="line">
            <a:avLst/>
          </a:prstGeom>
          <a:ln w="38100" cap="flat">
            <a:solidFill>
              <a:srgbClr val="A2A45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09299" y="1028700"/>
            <a:ext cx="7050001" cy="5505660"/>
            <a:chOff x="0" y="0"/>
            <a:chExt cx="1856790" cy="14500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56790" cy="1450050"/>
            </a:xfrm>
            <a:custGeom>
              <a:avLst/>
              <a:gdLst/>
              <a:ahLst/>
              <a:cxnLst/>
              <a:rect l="l" t="t" r="r" b="b"/>
              <a:pathLst>
                <a:path w="1856790" h="1450050">
                  <a:moveTo>
                    <a:pt x="0" y="0"/>
                  </a:moveTo>
                  <a:lnTo>
                    <a:pt x="1856790" y="0"/>
                  </a:lnTo>
                  <a:lnTo>
                    <a:pt x="1856790" y="1450050"/>
                  </a:lnTo>
                  <a:lnTo>
                    <a:pt x="0" y="1450050"/>
                  </a:lnTo>
                  <a:close/>
                </a:path>
              </a:pathLst>
            </a:custGeom>
            <a:solidFill>
              <a:srgbClr val="62593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1856790" cy="1431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49691" y="7186937"/>
            <a:ext cx="8530105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spc="-49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Use of drones and sensors in farming</a:t>
            </a:r>
          </a:p>
          <a:p>
            <a:pPr algn="l">
              <a:lnSpc>
                <a:spcPts val="2999"/>
              </a:lnSpc>
            </a:pPr>
            <a:endParaRPr lang="en-US" sz="2499" spc="-49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999"/>
              </a:lnSpc>
            </a:pPr>
            <a:r>
              <a:rPr lang="en-US" sz="2499" spc="-49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Weather forecasting tools</a:t>
            </a:r>
          </a:p>
          <a:p>
            <a:pPr algn="l">
              <a:lnSpc>
                <a:spcPts val="2999"/>
              </a:lnSpc>
            </a:pPr>
            <a:endParaRPr lang="en-US" sz="2499" spc="-49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999"/>
              </a:lnSpc>
            </a:pPr>
            <a:r>
              <a:rPr lang="en-US" sz="2499" spc="-49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Development of climate-resilient seeds</a:t>
            </a:r>
          </a:p>
          <a:p>
            <a:pPr algn="l">
              <a:lnSpc>
                <a:spcPts val="2999"/>
              </a:lnSpc>
            </a:pPr>
            <a:endParaRPr lang="en-US" sz="2499" spc="-49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999"/>
              </a:lnSpc>
            </a:pPr>
            <a:r>
              <a:rPr lang="en-US" sz="2499" spc="-49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Vertical and indoor farming techniques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9691" y="5316616"/>
            <a:ext cx="7485409" cy="684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06"/>
              </a:lnSpc>
            </a:pPr>
            <a:r>
              <a:rPr lang="en-US" sz="5206" b="1" spc="-104">
                <a:solidFill>
                  <a:srgbClr val="A2A45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Role of Technology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E41B51-A2C2-43D5-A6C8-918F80CD5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209299" y="813734"/>
            <a:ext cx="7592602" cy="5755668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4305300"/>
            <a:ext cx="9601129" cy="52100"/>
          </a:xfrm>
          <a:prstGeom prst="line">
            <a:avLst/>
          </a:prstGeom>
          <a:ln w="38100" cap="flat">
            <a:solidFill>
              <a:srgbClr val="A2A45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685800" y="723900"/>
            <a:ext cx="7303337" cy="4548726"/>
            <a:chOff x="0" y="0"/>
            <a:chExt cx="1923513" cy="11980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23513" cy="1198018"/>
            </a:xfrm>
            <a:custGeom>
              <a:avLst/>
              <a:gdLst/>
              <a:ahLst/>
              <a:cxnLst/>
              <a:rect l="l" t="t" r="r" b="b"/>
              <a:pathLst>
                <a:path w="1923513" h="1198018">
                  <a:moveTo>
                    <a:pt x="0" y="0"/>
                  </a:moveTo>
                  <a:lnTo>
                    <a:pt x="1923513" y="0"/>
                  </a:lnTo>
                  <a:lnTo>
                    <a:pt x="1923513" y="1198018"/>
                  </a:lnTo>
                  <a:lnTo>
                    <a:pt x="0" y="1198018"/>
                  </a:lnTo>
                  <a:close/>
                </a:path>
              </a:pathLst>
            </a:custGeom>
            <a:solidFill>
              <a:srgbClr val="62593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1923513" cy="1178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7029450"/>
            <a:ext cx="12683008" cy="2285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Paris Agreement: Limit global warming to below 2°C.</a:t>
            </a: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endParaRPr lang="en-US" sz="2499" spc="-49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FAO &amp; UN Programs: Support sustainable agriculture.</a:t>
            </a: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endParaRPr lang="en-US" sz="2499" spc="-49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342900" lvl="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SDG Goal 2: End hunger by 2030.</a:t>
            </a:r>
          </a:p>
          <a:p>
            <a:pPr marL="0" lvl="0" indent="0" algn="l">
              <a:lnSpc>
                <a:spcPts val="2999"/>
              </a:lnSpc>
            </a:pPr>
            <a:endParaRPr lang="en-US" sz="2499" spc="-49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6016868"/>
            <a:ext cx="7916067" cy="68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06"/>
              </a:lnSpc>
            </a:pPr>
            <a:r>
              <a:rPr lang="en-US" sz="5206" b="1" spc="-104">
                <a:solidFill>
                  <a:srgbClr val="A2A45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International Efforts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551ED1-906A-4020-91B9-B0C39F74D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69208"/>
            <a:ext cx="8411367" cy="5079092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793025"/>
            <a:ext cx="16230600" cy="0"/>
          </a:xfrm>
          <a:prstGeom prst="line">
            <a:avLst/>
          </a:prstGeom>
          <a:ln w="38100" cap="flat">
            <a:solidFill>
              <a:srgbClr val="A2A45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579796" y="1028700"/>
            <a:ext cx="7679504" cy="4972615"/>
            <a:chOff x="0" y="0"/>
            <a:chExt cx="2022585" cy="13096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22585" cy="1309660"/>
            </a:xfrm>
            <a:custGeom>
              <a:avLst/>
              <a:gdLst/>
              <a:ahLst/>
              <a:cxnLst/>
              <a:rect l="l" t="t" r="r" b="b"/>
              <a:pathLst>
                <a:path w="2022585" h="1309660">
                  <a:moveTo>
                    <a:pt x="0" y="0"/>
                  </a:moveTo>
                  <a:lnTo>
                    <a:pt x="2022585" y="0"/>
                  </a:lnTo>
                  <a:lnTo>
                    <a:pt x="2022585" y="1309660"/>
                  </a:lnTo>
                  <a:lnTo>
                    <a:pt x="0" y="1309660"/>
                  </a:lnTo>
                  <a:close/>
                </a:path>
              </a:pathLst>
            </a:custGeom>
            <a:solidFill>
              <a:srgbClr val="62593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2022585" cy="1290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49691" y="7040675"/>
            <a:ext cx="8530105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spc="-49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Reduce food waste.</a:t>
            </a:r>
          </a:p>
          <a:p>
            <a:pPr algn="l">
              <a:lnSpc>
                <a:spcPts val="2999"/>
              </a:lnSpc>
            </a:pPr>
            <a:endParaRPr lang="en-US" sz="2499" spc="-49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999"/>
              </a:lnSpc>
            </a:pPr>
            <a:r>
              <a:rPr lang="en-US" sz="2499" spc="-49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Promote sustainable farming practices.</a:t>
            </a:r>
          </a:p>
          <a:p>
            <a:pPr algn="l">
              <a:lnSpc>
                <a:spcPts val="2999"/>
              </a:lnSpc>
            </a:pPr>
            <a:endParaRPr lang="en-US" sz="2499" spc="-49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999"/>
              </a:lnSpc>
            </a:pPr>
            <a:r>
              <a:rPr lang="en-US" sz="2499" spc="-49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Support local agriculture.</a:t>
            </a:r>
          </a:p>
          <a:p>
            <a:pPr algn="l">
              <a:lnSpc>
                <a:spcPts val="2999"/>
              </a:lnSpc>
            </a:pPr>
            <a:endParaRPr lang="en-US" sz="2499" spc="-49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999"/>
              </a:lnSpc>
            </a:pPr>
            <a:r>
              <a:rPr lang="en-US" sz="2499" spc="-49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Raise awareness about climate change effects.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9691" y="5316616"/>
            <a:ext cx="7485409" cy="684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06"/>
              </a:lnSpc>
            </a:pPr>
            <a:r>
              <a:rPr lang="en-US" sz="5206" b="1" spc="-104">
                <a:solidFill>
                  <a:srgbClr val="A2A45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 Can We Do?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B6BD46-9500-474E-B7D9-6166B81C4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34090" y="495303"/>
            <a:ext cx="8449109" cy="605005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7454470"/>
            <a:ext cx="5426039" cy="0"/>
          </a:xfrm>
          <a:prstGeom prst="line">
            <a:avLst/>
          </a:prstGeom>
          <a:ln w="38100" cap="flat">
            <a:solidFill>
              <a:srgbClr val="A2A45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11833261" y="7473520"/>
            <a:ext cx="5426039" cy="0"/>
          </a:xfrm>
          <a:prstGeom prst="line">
            <a:avLst/>
          </a:prstGeom>
          <a:ln w="38100" cap="flat">
            <a:solidFill>
              <a:srgbClr val="A2A45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646453" y="2044165"/>
            <a:ext cx="16230600" cy="4085561"/>
            <a:chOff x="0" y="0"/>
            <a:chExt cx="4274726" cy="10760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1076032"/>
            </a:xfrm>
            <a:custGeom>
              <a:avLst/>
              <a:gdLst/>
              <a:ahLst/>
              <a:cxnLst/>
              <a:rect l="l" t="t" r="r" b="b"/>
              <a:pathLst>
                <a:path w="4274726" h="1076032">
                  <a:moveTo>
                    <a:pt x="0" y="0"/>
                  </a:moveTo>
                  <a:lnTo>
                    <a:pt x="4274726" y="0"/>
                  </a:lnTo>
                  <a:lnTo>
                    <a:pt x="4274726" y="1076032"/>
                  </a:lnTo>
                  <a:lnTo>
                    <a:pt x="0" y="1076032"/>
                  </a:lnTo>
                  <a:close/>
                </a:path>
              </a:pathLst>
            </a:custGeom>
            <a:solidFill>
              <a:srgbClr val="62593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4274726" cy="1056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13224" y="7985975"/>
            <a:ext cx="14061553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Climate change is not only an environmental issue but a global food crisis.</a:t>
            </a:r>
          </a:p>
          <a:p>
            <a:pPr algn="ctr">
              <a:lnSpc>
                <a:spcPts val="2999"/>
              </a:lnSpc>
            </a:pPr>
            <a:endParaRPr lang="en-US" sz="2499" spc="-49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2999"/>
              </a:lnSpc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Immediate action is necessary to secure future food systems.</a:t>
            </a:r>
          </a:p>
          <a:p>
            <a:pPr algn="ctr">
              <a:lnSpc>
                <a:spcPts val="2999"/>
              </a:lnSpc>
            </a:pPr>
            <a:endParaRPr lang="en-US" sz="2499" spc="-49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2999"/>
              </a:lnSpc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Sustainable practices and technology are key to overcoming this challenge.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44484" y="7145458"/>
            <a:ext cx="3999031" cy="684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06"/>
              </a:lnSpc>
            </a:pPr>
            <a:r>
              <a:rPr lang="en-US" sz="5206" b="1" spc="-104">
                <a:solidFill>
                  <a:srgbClr val="A2A45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A061C6-14E9-40B9-9083-5B27748C2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52504"/>
            <a:ext cx="16535400" cy="5867388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58300"/>
            <a:ext cx="16218647" cy="0"/>
          </a:xfrm>
          <a:prstGeom prst="line">
            <a:avLst/>
          </a:prstGeom>
          <a:ln w="38100" cap="flat">
            <a:solidFill>
              <a:srgbClr val="A2A45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1028700" y="1047750"/>
            <a:ext cx="5426039" cy="0"/>
          </a:xfrm>
          <a:prstGeom prst="line">
            <a:avLst/>
          </a:prstGeom>
          <a:ln w="38100" cap="flat">
            <a:solidFill>
              <a:srgbClr val="A2A45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8382000" y="3078256"/>
            <a:ext cx="7700321" cy="387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799" spc="-55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Climate change refers to long-term shifts in temperature and weather patterns.</a:t>
            </a:r>
          </a:p>
          <a:p>
            <a:pPr algn="r">
              <a:lnSpc>
                <a:spcPts val="3359"/>
              </a:lnSpc>
            </a:pPr>
            <a:endParaRPr lang="en-US" sz="2799" spc="-55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r">
              <a:lnSpc>
                <a:spcPts val="3359"/>
              </a:lnSpc>
            </a:pPr>
            <a:r>
              <a:rPr lang="en-US" sz="2799" spc="-55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Global food security means having access to enough safe and nutritious food for all people.</a:t>
            </a:r>
          </a:p>
          <a:p>
            <a:pPr algn="r">
              <a:lnSpc>
                <a:spcPts val="3359"/>
              </a:lnSpc>
            </a:pPr>
            <a:endParaRPr lang="en-US" sz="2799" spc="-55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r">
              <a:lnSpc>
                <a:spcPts val="3359"/>
              </a:lnSpc>
            </a:pPr>
            <a:r>
              <a:rPr lang="en-US" sz="2799" spc="-55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Climate change is now one of the biggest threats to food security worldwide.</a:t>
            </a:r>
          </a:p>
          <a:p>
            <a:pPr marL="0" lvl="0" indent="0" algn="l">
              <a:lnSpc>
                <a:spcPts val="2999"/>
              </a:lnSpc>
            </a:pPr>
            <a:endParaRPr lang="en-US" sz="2799" spc="-55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01200" y="1737198"/>
            <a:ext cx="6362700" cy="430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995"/>
              </a:lnSpc>
            </a:pPr>
            <a:r>
              <a:rPr lang="en-US" sz="4800" b="1" spc="-59" dirty="0">
                <a:solidFill>
                  <a:srgbClr val="A2A45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91CAC5-EC41-4050-9DF9-169482C20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28700" y="1952225"/>
            <a:ext cx="5450678" cy="32494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EB2567-3839-4F5D-A3BE-DF1D90266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8700" y="5606868"/>
            <a:ext cx="5426039" cy="2909908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"/>
          <p:cNvSpPr/>
          <p:nvPr/>
        </p:nvSpPr>
        <p:spPr>
          <a:xfrm>
            <a:off x="13085128" y="4919464"/>
            <a:ext cx="5606776" cy="0"/>
          </a:xfrm>
          <a:prstGeom prst="line">
            <a:avLst/>
          </a:prstGeom>
          <a:ln w="38100" cap="flat">
            <a:solidFill>
              <a:srgbClr val="A2A45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028700" y="6415012"/>
            <a:ext cx="11477821" cy="3824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Food security is based on four main pillars:</a:t>
            </a: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endParaRPr lang="en-US" sz="2499" spc="-49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Availability – Is food produced in enough quantity?</a:t>
            </a: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endParaRPr lang="en-US" sz="2499" spc="-49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Access – Can people afford to buy food?</a:t>
            </a: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endParaRPr lang="en-US" sz="2499" spc="-49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Utilization – Is the food nutritious and safe?</a:t>
            </a: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endParaRPr lang="en-US" sz="2499" spc="-49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Stability – Will food be available consistently over time?</a:t>
            </a:r>
          </a:p>
          <a:p>
            <a:pPr marL="342900" lvl="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endParaRPr lang="en-US" sz="2499" spc="-49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4287863"/>
            <a:ext cx="9924941" cy="167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6"/>
              </a:lnSpc>
            </a:pPr>
            <a:r>
              <a:rPr lang="en-US" sz="6496" b="1" spc="-129">
                <a:solidFill>
                  <a:srgbClr val="A2A45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 is </a:t>
            </a:r>
          </a:p>
          <a:p>
            <a:pPr marL="0" lvl="0" indent="0" algn="l">
              <a:lnSpc>
                <a:spcPts val="6496"/>
              </a:lnSpc>
            </a:pPr>
            <a:r>
              <a:rPr lang="en-US" sz="6496" b="1" spc="-129">
                <a:solidFill>
                  <a:srgbClr val="A2A45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Global Food Security?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6B43CB-2DD9-4946-A3EA-D9A735BA4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28701" y="958430"/>
            <a:ext cx="4590680" cy="29724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DC3170E-AE49-4BC7-BB13-E464FF714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65630" y="958430"/>
            <a:ext cx="4953000" cy="2972491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 flipV="1">
            <a:off x="9982201" y="5114250"/>
            <a:ext cx="8305800" cy="29249"/>
          </a:xfrm>
          <a:prstGeom prst="line">
            <a:avLst/>
          </a:prstGeom>
          <a:ln w="38100" cap="flat">
            <a:solidFill>
              <a:srgbClr val="A2A45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028700" y="7206378"/>
            <a:ext cx="12683008" cy="2670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Rising temperatures reduce crop yields like wheat and rice.</a:t>
            </a:r>
          </a:p>
          <a:p>
            <a:pPr marL="457200" indent="-457200" algn="l">
              <a:lnSpc>
                <a:spcPts val="2999"/>
              </a:lnSpc>
              <a:buFont typeface="Wingdings" panose="05000000000000000000" pitchFamily="2" charset="2"/>
              <a:buChar char="§"/>
            </a:pPr>
            <a:endParaRPr lang="en-US" sz="2499" spc="-49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57200" indent="-4572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Changes in rainfall patterns cause droughts or floods.</a:t>
            </a:r>
          </a:p>
          <a:p>
            <a:pPr marL="457200" indent="-457200" algn="l">
              <a:lnSpc>
                <a:spcPts val="2999"/>
              </a:lnSpc>
              <a:buFont typeface="Wingdings" panose="05000000000000000000" pitchFamily="2" charset="2"/>
              <a:buChar char="§"/>
            </a:pPr>
            <a:endParaRPr lang="en-US" sz="2499" spc="-49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57200" indent="-4572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Extreme weather destroys crops and farmlands.</a:t>
            </a:r>
          </a:p>
          <a:p>
            <a:pPr marL="457200" indent="-457200" algn="l">
              <a:lnSpc>
                <a:spcPts val="2999"/>
              </a:lnSpc>
              <a:buFont typeface="Wingdings" panose="05000000000000000000" pitchFamily="2" charset="2"/>
              <a:buChar char="§"/>
            </a:pPr>
            <a:endParaRPr lang="en-US" sz="2499" spc="-49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57200" lvl="0" indent="-4572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Increase in pests and diseases.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355651"/>
            <a:ext cx="7916067" cy="1349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06"/>
              </a:lnSpc>
            </a:pPr>
            <a:r>
              <a:rPr lang="en-US" sz="5206" b="1" spc="-104">
                <a:solidFill>
                  <a:srgbClr val="A2A45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How Climate Change Affects Food Production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43450B-C24B-4D98-BB5F-D191CC126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28700" y="673236"/>
            <a:ext cx="8156692" cy="4188488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223717" y="3168998"/>
            <a:ext cx="7490688" cy="3440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Crop     Impact of Climate Change</a:t>
            </a: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endParaRPr lang="en-US" sz="2499" spc="-49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Wheat  Reduced yield due to heat stress</a:t>
            </a: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endParaRPr lang="en-US" sz="2499" spc="-49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Rice      Flooding affects paddy fields</a:t>
            </a: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endParaRPr lang="en-US" sz="2499" spc="-49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Maize   Drought conditions reduce production</a:t>
            </a: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endParaRPr lang="en-US" sz="2499" spc="-49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Soybean Sensitive to changes in temperature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133475"/>
            <a:ext cx="6751435" cy="1349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06"/>
              </a:lnSpc>
            </a:pPr>
            <a:r>
              <a:rPr lang="en-US" sz="5206" b="1" spc="-104">
                <a:solidFill>
                  <a:srgbClr val="A2A45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Effects on Major Crops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-273518" y="8210372"/>
            <a:ext cx="9702617" cy="0"/>
          </a:xfrm>
          <a:prstGeom prst="line">
            <a:avLst/>
          </a:prstGeom>
          <a:ln w="38100" cap="flat">
            <a:solidFill>
              <a:srgbClr val="A2A45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4BC8D4-34AF-4A69-A5F9-BA2F3FDC9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68000" y="1562100"/>
            <a:ext cx="5897859" cy="5526007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700" y="1133475"/>
            <a:ext cx="6751435" cy="1349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06"/>
              </a:lnSpc>
            </a:pPr>
            <a:r>
              <a:rPr lang="en-US" sz="5206" b="1" spc="-104">
                <a:solidFill>
                  <a:srgbClr val="A2A45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Impact on Livestock and Fisheries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15400" y="3543300"/>
            <a:ext cx="5939695" cy="3696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879"/>
              </a:lnSpc>
              <a:buFont typeface="Wingdings" panose="05000000000000000000" pitchFamily="2" charset="2"/>
              <a:buChar char="§"/>
            </a:pPr>
            <a:r>
              <a:rPr lang="en-US" sz="2400" spc="-48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Heat stress reduces animal growth and milk production.</a:t>
            </a:r>
          </a:p>
          <a:p>
            <a:pPr marL="342900" indent="-342900" algn="l">
              <a:lnSpc>
                <a:spcPts val="2879"/>
              </a:lnSpc>
              <a:buFont typeface="Wingdings" panose="05000000000000000000" pitchFamily="2" charset="2"/>
              <a:buChar char="§"/>
            </a:pPr>
            <a:endParaRPr lang="en-US" sz="2400" spc="-48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342900" indent="-342900" algn="l">
              <a:lnSpc>
                <a:spcPts val="2879"/>
              </a:lnSpc>
              <a:buFont typeface="Wingdings" panose="05000000000000000000" pitchFamily="2" charset="2"/>
              <a:buChar char="§"/>
            </a:pPr>
            <a:r>
              <a:rPr lang="en-US" sz="2400" spc="-48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Water scarcity affects livestock health.</a:t>
            </a:r>
          </a:p>
          <a:p>
            <a:pPr marL="342900" indent="-342900" algn="l">
              <a:lnSpc>
                <a:spcPts val="2879"/>
              </a:lnSpc>
              <a:buFont typeface="Wingdings" panose="05000000000000000000" pitchFamily="2" charset="2"/>
              <a:buChar char="§"/>
            </a:pPr>
            <a:endParaRPr lang="en-US" sz="2400" spc="-48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342900" indent="-342900" algn="l">
              <a:lnSpc>
                <a:spcPts val="2879"/>
              </a:lnSpc>
              <a:buFont typeface="Wingdings" panose="05000000000000000000" pitchFamily="2" charset="2"/>
              <a:buChar char="§"/>
            </a:pPr>
            <a:r>
              <a:rPr lang="en-US" sz="2400" spc="-48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Oceans are warming, reducing fish population.</a:t>
            </a:r>
          </a:p>
          <a:p>
            <a:pPr marL="342900" indent="-342900" algn="l">
              <a:lnSpc>
                <a:spcPts val="2879"/>
              </a:lnSpc>
              <a:buFont typeface="Wingdings" panose="05000000000000000000" pitchFamily="2" charset="2"/>
              <a:buChar char="§"/>
            </a:pPr>
            <a:endParaRPr lang="en-US" sz="2400" spc="-48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342900" indent="-342900" algn="l">
              <a:lnSpc>
                <a:spcPts val="2879"/>
              </a:lnSpc>
              <a:buFont typeface="Wingdings" panose="05000000000000000000" pitchFamily="2" charset="2"/>
              <a:buChar char="§"/>
            </a:pPr>
            <a:r>
              <a:rPr lang="en-US" sz="2400" spc="-48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Coral reefs are dying, affecting marine food chains.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17CF4E-4D73-4701-BAC0-900815B08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08" y="3086101"/>
            <a:ext cx="6932393" cy="48006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983233" y="3381197"/>
            <a:ext cx="6028062" cy="2670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Lower production = higher prices.</a:t>
            </a: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endParaRPr lang="en-US" sz="2499" spc="-49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Poor and developing countries are most affected.</a:t>
            </a: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endParaRPr lang="en-US" sz="2499" spc="-49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Food shortages can lead to economic instability and hunger.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7033" y="2247900"/>
            <a:ext cx="6751435" cy="68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06"/>
              </a:lnSpc>
            </a:pPr>
            <a:r>
              <a:rPr lang="en-US" sz="5206" b="1" spc="-104" dirty="0">
                <a:solidFill>
                  <a:srgbClr val="A2A45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Rising Food Prices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7623457" y="8112862"/>
            <a:ext cx="10664543" cy="1"/>
          </a:xfrm>
          <a:prstGeom prst="line">
            <a:avLst/>
          </a:prstGeom>
          <a:ln w="38100" cap="flat">
            <a:solidFill>
              <a:srgbClr val="A2A45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F867B8-A8AD-415E-9353-970F8586C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23457" y="2174136"/>
            <a:ext cx="9921078" cy="5043849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793025"/>
            <a:ext cx="16230600" cy="0"/>
          </a:xfrm>
          <a:prstGeom prst="line">
            <a:avLst/>
          </a:prstGeom>
          <a:ln w="38100" cap="flat">
            <a:solidFill>
              <a:srgbClr val="A2A45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49691" y="7412150"/>
            <a:ext cx="8530105" cy="2285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Climate change threatens the goal of zero hunger (UN SDG 2).</a:t>
            </a: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endParaRPr lang="en-US" sz="2499" spc="-49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345 million people face high levels of food insecurity.</a:t>
            </a: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endParaRPr lang="en-US" sz="2499" spc="-49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Malnutrition increases due to lack of nutritious food.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9691" y="4659391"/>
            <a:ext cx="7485409" cy="1341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06"/>
              </a:lnSpc>
            </a:pPr>
            <a:r>
              <a:rPr lang="en-US" sz="5206" b="1" spc="-104">
                <a:solidFill>
                  <a:srgbClr val="A2A45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Global Hunger and Malnutrition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B35D3F-DBDE-4F74-8FFE-171818439B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710" b="1280"/>
          <a:stretch/>
        </p:blipFill>
        <p:spPr>
          <a:xfrm>
            <a:off x="9355985" y="1485900"/>
            <a:ext cx="7903315" cy="495299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6793025"/>
            <a:ext cx="16230600" cy="0"/>
          </a:xfrm>
          <a:prstGeom prst="line">
            <a:avLst/>
          </a:prstGeom>
          <a:ln w="38100" cap="flat">
            <a:solidFill>
              <a:srgbClr val="A2A45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49692" y="7412150"/>
            <a:ext cx="8094308" cy="2285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Small farmers are the most vulnerable.</a:t>
            </a: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endParaRPr lang="en-US" sz="2499" spc="-49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Crop failure leads to loss of income.</a:t>
            </a: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endParaRPr lang="en-US" sz="2499" spc="-49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r>
              <a:rPr lang="en-US" sz="2499" spc="-49" dirty="0">
                <a:solidFill>
                  <a:srgbClr val="625937"/>
                </a:solidFill>
                <a:latin typeface="Open Sauce"/>
                <a:ea typeface="Open Sauce"/>
                <a:cs typeface="Open Sauce"/>
                <a:sym typeface="Open Sauce"/>
              </a:rPr>
              <a:t>Migration from rural to urban areas increases.</a:t>
            </a:r>
          </a:p>
          <a:p>
            <a:pPr marL="342900" indent="-342900" algn="l">
              <a:lnSpc>
                <a:spcPts val="2999"/>
              </a:lnSpc>
              <a:buFont typeface="Wingdings" panose="05000000000000000000" pitchFamily="2" charset="2"/>
              <a:buChar char="§"/>
            </a:pPr>
            <a:endParaRPr lang="en-US" sz="2499" spc="-49" dirty="0">
              <a:solidFill>
                <a:srgbClr val="625937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9691" y="4659391"/>
            <a:ext cx="7485409" cy="1341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06"/>
              </a:lnSpc>
            </a:pPr>
            <a:r>
              <a:rPr lang="en-US" sz="5206" b="1" spc="-104" dirty="0">
                <a:solidFill>
                  <a:srgbClr val="A2A45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Climate Change and Farmers</a:t>
            </a:r>
          </a:p>
        </p:txBody>
      </p:sp>
      <p:pic>
        <p:nvPicPr>
          <p:cNvPr id="1026" name="Picture 2" descr="Climate Change and Agriculture | Union of Concerned Scientists">
            <a:extLst>
              <a:ext uri="{FF2B5EF4-FFF2-40B4-BE49-F238E27FC236}">
                <a16:creationId xmlns:a16="http://schemas.microsoft.com/office/drawing/2014/main" id="{8812F3B7-DD83-4AA1-A9BE-F897D79DC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100" y="1416051"/>
            <a:ext cx="8617856" cy="452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481</Words>
  <Application>Microsoft Office PowerPoint</Application>
  <PresentationFormat>Custom</PresentationFormat>
  <Paragraphs>114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Wingdings</vt:lpstr>
      <vt:lpstr>Arial</vt:lpstr>
      <vt:lpstr>Calibri</vt:lpstr>
      <vt:lpstr>Open Sauce Bold</vt:lpstr>
      <vt:lpstr>Open Sauce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Impact of Climate Change on Global Food Security</dc:title>
  <dc:creator>DEVANSHU BHATT</dc:creator>
  <cp:lastModifiedBy>DEVANSHU BHATT</cp:lastModifiedBy>
  <cp:revision>14</cp:revision>
  <dcterms:created xsi:type="dcterms:W3CDTF">2006-08-16T00:00:00Z</dcterms:created>
  <dcterms:modified xsi:type="dcterms:W3CDTF">2025-10-29T14:06:13Z</dcterms:modified>
  <dc:identifier>DAG3GO-RTy4</dc:identifier>
</cp:coreProperties>
</file>